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0.xml.rels" ContentType="application/vnd.openxmlformats-package.relationships+xml"/>
  <Override PartName="/ppt/notesSlides/notesSlide10.xml" ContentType="application/vnd.openxmlformats-officedocument.presentationml.notesSlide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28.png" ContentType="image/png"/>
  <Override PartName="/ppt/media/image27.jpeg" ContentType="image/jpe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E76ECE2-5804-4E30-9AD5-C4B248DECA37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://www.ladyada.net/learn/arduino/lesson4.html" TargetMode="External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8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8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8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8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://arduino.esp8266.com/stable/package_esp8266com_index.json" TargetMode="External"/><Relationship Id="rId2" Type="http://schemas.openxmlformats.org/officeDocument/2006/relationships/slideLayout" Target="../slideLayouts/slideLayout4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523880" y="1122480"/>
            <a:ext cx="9142560" cy="23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AU" sz="60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Creative Coding Club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1383120" y="4371480"/>
            <a:ext cx="9142560" cy="16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A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Free IoT Practical Coding Workshop 3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4" name="Content Placeholder 3" descr=""/>
          <p:cNvPicPr/>
          <p:nvPr/>
        </p:nvPicPr>
        <p:blipFill>
          <a:blip r:embed="rId1"/>
          <a:srcRect l="0" t="0" r="0" b="12556"/>
          <a:stretch/>
        </p:blipFill>
        <p:spPr>
          <a:xfrm>
            <a:off x="19080" y="46440"/>
            <a:ext cx="12170880" cy="6778440"/>
          </a:xfrm>
          <a:prstGeom prst="rect">
            <a:avLst/>
          </a:prstGeom>
          <a:ln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9396000" y="6326640"/>
            <a:ext cx="29764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Source: Deloitte website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Content Placeholder 3" descr=""/>
          <p:cNvPicPr/>
          <p:nvPr/>
        </p:nvPicPr>
        <p:blipFill>
          <a:blip r:embed="rId1"/>
          <a:stretch/>
        </p:blipFill>
        <p:spPr>
          <a:xfrm>
            <a:off x="44280" y="55800"/>
            <a:ext cx="12117600" cy="675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Content Placeholder 3" descr=""/>
          <p:cNvPicPr/>
          <p:nvPr/>
        </p:nvPicPr>
        <p:blipFill>
          <a:blip r:embed="rId1"/>
          <a:stretch/>
        </p:blipFill>
        <p:spPr>
          <a:xfrm>
            <a:off x="1371600" y="324000"/>
            <a:ext cx="8559720" cy="641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Content Placeholder 3" descr=""/>
          <p:cNvPicPr/>
          <p:nvPr/>
        </p:nvPicPr>
        <p:blipFill>
          <a:blip r:embed="rId1"/>
          <a:stretch/>
        </p:blipFill>
        <p:spPr>
          <a:xfrm>
            <a:off x="2688480" y="196200"/>
            <a:ext cx="6467400" cy="646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Content Placeholder 3" descr=""/>
          <p:cNvPicPr/>
          <p:nvPr/>
        </p:nvPicPr>
        <p:blipFill>
          <a:blip r:embed="rId1"/>
          <a:srcRect l="8898" t="14384" r="10130" b="4561"/>
          <a:stretch/>
        </p:blipFill>
        <p:spPr>
          <a:xfrm>
            <a:off x="1529640" y="299880"/>
            <a:ext cx="8256600" cy="620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The Breadboard - Horizontal Columns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Content Placeholder 3" descr=""/>
          <p:cNvPicPr/>
          <p:nvPr/>
        </p:nvPicPr>
        <p:blipFill>
          <a:blip r:embed="rId1"/>
          <a:stretch/>
        </p:blipFill>
        <p:spPr>
          <a:xfrm>
            <a:off x="190440" y="1630080"/>
            <a:ext cx="5798160" cy="2866320"/>
          </a:xfrm>
          <a:prstGeom prst="rect">
            <a:avLst/>
          </a:prstGeom>
          <a:ln>
            <a:noFill/>
          </a:ln>
        </p:spPr>
      </p:pic>
      <p:pic>
        <p:nvPicPr>
          <p:cNvPr id="213" name="Content Placeholder 4" descr=""/>
          <p:cNvPicPr/>
          <p:nvPr/>
        </p:nvPicPr>
        <p:blipFill>
          <a:blip r:embed="rId2"/>
          <a:stretch/>
        </p:blipFill>
        <p:spPr>
          <a:xfrm>
            <a:off x="5907960" y="1645200"/>
            <a:ext cx="5733720" cy="438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The Breadboard - Vertical Columns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Content Placeholder 4" descr=""/>
          <p:cNvPicPr/>
          <p:nvPr/>
        </p:nvPicPr>
        <p:blipFill>
          <a:blip r:embed="rId1"/>
          <a:stretch/>
        </p:blipFill>
        <p:spPr>
          <a:xfrm>
            <a:off x="641520" y="2085480"/>
            <a:ext cx="5147640" cy="3279600"/>
          </a:xfrm>
          <a:prstGeom prst="rect">
            <a:avLst/>
          </a:prstGeom>
          <a:ln>
            <a:noFill/>
          </a:ln>
        </p:spPr>
      </p:pic>
      <p:pic>
        <p:nvPicPr>
          <p:cNvPr id="216" name="Content Placeholder 5" descr=""/>
          <p:cNvPicPr/>
          <p:nvPr/>
        </p:nvPicPr>
        <p:blipFill>
          <a:blip r:embed="rId2"/>
          <a:stretch/>
        </p:blipFill>
        <p:spPr>
          <a:xfrm>
            <a:off x="5994360" y="2337480"/>
            <a:ext cx="5933160" cy="258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Code Overview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Arduino Sketch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sketch is the name that Arduino uses for a program. It's the unit of code that is uploaded to and run on an Arduino board.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C/C++ codes with pre-built libraries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https://www.arduino.cc/en/Tutorial/Sketch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Arduino Genuino IDE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Code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Verify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Upload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https://www.arduino.cc/en/Guide/Environment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Typical code structure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setup()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loop()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Arduino Serial Communications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How to 'talk' to this thing?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2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1"/>
              </a:rPr>
              <a:t>http://www.ladyada.net/learn/arduino/lesson4.html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AU" sz="44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Club Meetups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7640" y="1827000"/>
            <a:ext cx="1170864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Fortnight free workshops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Training classes: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Beginning Arduino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Internet of Things with ESP8266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Python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Web development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Hackathons / other competitions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Sending data wireless: RF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838080" y="1825560"/>
            <a:ext cx="518004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RF transmitter and receiver 433Hz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Content Placeholder 3" descr=""/>
          <p:cNvPicPr/>
          <p:nvPr/>
        </p:nvPicPr>
        <p:blipFill>
          <a:blip r:embed="rId1"/>
          <a:stretch/>
        </p:blipFill>
        <p:spPr>
          <a:xfrm>
            <a:off x="269280" y="2603520"/>
            <a:ext cx="5777640" cy="2974680"/>
          </a:xfrm>
          <a:prstGeom prst="rect">
            <a:avLst/>
          </a:prstGeom>
          <a:ln>
            <a:noFill/>
          </a:ln>
        </p:spPr>
      </p:pic>
      <p:pic>
        <p:nvPicPr>
          <p:cNvPr id="226" name="Picture 4" descr=""/>
          <p:cNvPicPr/>
          <p:nvPr/>
        </p:nvPicPr>
        <p:blipFill>
          <a:blip r:embed="rId2"/>
          <a:stretch/>
        </p:blipFill>
        <p:spPr>
          <a:xfrm>
            <a:off x="6534720" y="2622600"/>
            <a:ext cx="5288760" cy="299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Sending data wireless: Bluetooth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Content Placeholder 4" descr=""/>
          <p:cNvPicPr/>
          <p:nvPr/>
        </p:nvPicPr>
        <p:blipFill>
          <a:blip r:embed="rId1"/>
          <a:stretch/>
        </p:blipFill>
        <p:spPr>
          <a:xfrm>
            <a:off x="3392280" y="2019960"/>
            <a:ext cx="5180040" cy="388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Sending data wireless: Wifi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Content Placeholder 4" descr=""/>
          <p:cNvPicPr/>
          <p:nvPr/>
        </p:nvPicPr>
        <p:blipFill>
          <a:blip r:embed="rId1"/>
          <a:stretch/>
        </p:blipFill>
        <p:spPr>
          <a:xfrm>
            <a:off x="1557720" y="1541880"/>
            <a:ext cx="8965440" cy="473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Open-source and open hardware IoT solutions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Content Placeholder 4" descr=""/>
          <p:cNvPicPr/>
          <p:nvPr/>
        </p:nvPicPr>
        <p:blipFill>
          <a:blip r:embed="rId1"/>
          <a:stretch/>
        </p:blipFill>
        <p:spPr>
          <a:xfrm>
            <a:off x="1944000" y="1944000"/>
            <a:ext cx="8402400" cy="473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1523880" y="173520"/>
            <a:ext cx="91429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AU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NodeMCU ESP8266 Class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4" name="Picture 6" descr=""/>
          <p:cNvPicPr/>
          <p:nvPr/>
        </p:nvPicPr>
        <p:blipFill>
          <a:blip r:embed="rId1"/>
          <a:stretch/>
        </p:blipFill>
        <p:spPr>
          <a:xfrm>
            <a:off x="4659480" y="2426760"/>
            <a:ext cx="2871720" cy="2774520"/>
          </a:xfrm>
          <a:prstGeom prst="rect">
            <a:avLst/>
          </a:prstGeom>
          <a:ln>
            <a:noFill/>
          </a:ln>
        </p:spPr>
      </p:pic>
      <p:sp>
        <p:nvSpPr>
          <p:cNvPr id="235" name="CustomShape 2"/>
          <p:cNvSpPr/>
          <p:nvPr/>
        </p:nvSpPr>
        <p:spPr>
          <a:xfrm>
            <a:off x="1523880" y="360216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What is the ESP8266?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Microprocessor and WIFI board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Full TCP/IP stack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32-bit RISC microprocessor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16 GPIOs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Less than $4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Perfect for IOT projects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2"/>
          <p:cNvSpPr/>
          <p:nvPr/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1083240" y="116640"/>
            <a:ext cx="10095480" cy="668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What is the NodeMCU?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Development board for the ESP8266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USB Programmable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Easier to use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More expensive, wouldn’t be used for mass production, just for prototyping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What We’re Building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simple circuit that controls an LED over WIFI, showing you how to do </a:t>
            </a:r>
            <a:r>
              <a:rPr b="1" i="1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output</a:t>
            </a: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over wifi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simple circuit that read a light sensor (photoresistor) over wifi, showing you how to read </a:t>
            </a:r>
            <a:r>
              <a:rPr b="1" i="1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input</a:t>
            </a: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over wifi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Together these are the basic tasks you’ll want to do with an IOT project, input and output over the air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What’s in the kit?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NodeMCU ESP8266 Development Board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MicroUSB Cord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Breadboard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Photoresistor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10K  Resistor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 Jumper Wires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AU" sz="44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Meetup Hosts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197640" y="1827000"/>
            <a:ext cx="1170864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Dipto Pratyaksa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Raymond Chan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You?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How to program it?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few different ways supported by the community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Some people use LUA programming language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Community and company put out IDE’s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We’ll be using C++ and Arduino IDE for simplicity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Setting Up The Environment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Install Arduino IDE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Google “Install Arduino IDE”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Download the installer &amp; run i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Setting Up ESP8266 for Arduino IDE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File -&gt; Preferences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Additional Boards URL: </a:t>
            </a:r>
            <a:r>
              <a:rPr b="0" lang="en-AU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1"/>
              </a:rPr>
              <a:t>http://arduino.esp8266.com/stable/package_esp8266com_index.json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Tools -&gt; Boards -&gt; Boards Manager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Search “ESP8266” &amp; Install the board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Select the board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Tools -&gt; Boards -&gt; NodeMCU 0.9 (ESP-12 Module)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Select COM Port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Tools -&gt; Port -&gt; COM#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Setting Up The Environment Continued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Change Serial Monitor BAUD Rate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Tools -&gt; Serial Monitor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From new window: 115200 BAUD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allows NodeMCU to  communicate with your computer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Hooking up the Circuit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LED Circuit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Put the NodeMCU at the top of the breadboard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 GND to the right – rail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 3v3 (row 10) to row 20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 LED’s anode (long pin) to row 20, and the cathod to the – rail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 Pin D7 (row 6) to row 27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Photo resistor Circuit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 the photoresistor to row 27 and row 29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 pin A0 (row 15) to row 29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 the 10K resistor to row 29 to the - rail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The Code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Put in a folder called NodeMCU_IO_Tutorial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https://github.com/elmtreecomputers/nodemcu_tutorial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Reference and resources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Arduino and circuits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https://www.allaboutcircuits.com/projects/learn-how-to-use-the-arduinos-digital-i-o/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https://www.makeuseof.com/tag/getting-started-with-arduino-a-beginners-guide/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https://computers.tutsplus.com/tutorials/how-to-use-a-breadboard-and-build-a-led-circuit--mac-54746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www.Arduino.cc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Design thinking process: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https://www.youtube.com/watch?v=qyoZTUGzdGY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Next Meetup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Sunday 8 April 1-3pm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OfficeWorks Carnegie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Topics: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Further wireless communications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Connecting ESP8266 with a mobile phone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JavaScript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AU" sz="44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How are we different?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 specific technology / platform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Very practical, focus on software development side of things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coding dojo.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Past Meetups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11/2/2018</a:t>
            </a: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Code Anything You Can Think Of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25/2/2018</a:t>
            </a: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Free Arduino and IoT practical programming workshop 1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11/3/2018</a:t>
            </a: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Free Arduino and IoT practical programming workshop 2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25/3/2018</a:t>
            </a: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Free Arduino and IoT practical programming workshop 3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AU" sz="44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Workshop #3 Agenda 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413280" y="1475640"/>
            <a:ext cx="11519280" cy="50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1.00 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Creative Coding Club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1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Raymond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1.15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 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Past workshops recap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1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Raymond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1.45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NodeMCU 8266 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1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Dipto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2.00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Build and Code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All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3.00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Meetup concludes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damina"/>
                <a:ea typeface="DejaVu Sans"/>
              </a:rPr>
              <a:t>All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AU" sz="4400" spc="-1" strike="noStrike">
                <a:solidFill>
                  <a:srgbClr val="5b9bd5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House Keeping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Emergency Exit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Safety: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Never short-circuit: </a:t>
            </a:r>
            <a:r>
              <a:rPr b="1" lang="en-AU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Red wire</a:t>
            </a: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+ </a:t>
            </a:r>
            <a:r>
              <a:rPr b="1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black wire</a:t>
            </a: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= </a:t>
            </a:r>
            <a:r>
              <a:rPr b="1" lang="en-AU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FIRE</a:t>
            </a: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!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Reverse polarity = </a:t>
            </a:r>
            <a:r>
              <a:rPr b="1" lang="en-AU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FRIED BOARD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Always disconnect when you tinker with electronics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Check and double check your wiring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case of incident, switch off power supply, ask for help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Content Placeholder 3" descr=""/>
          <p:cNvPicPr/>
          <p:nvPr/>
        </p:nvPicPr>
        <p:blipFill>
          <a:blip r:embed="rId1"/>
          <a:stretch/>
        </p:blipFill>
        <p:spPr>
          <a:xfrm>
            <a:off x="127080" y="27360"/>
            <a:ext cx="11963880" cy="672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2" name="Content Placeholder 3" descr=""/>
          <p:cNvPicPr/>
          <p:nvPr/>
        </p:nvPicPr>
        <p:blipFill>
          <a:blip r:embed="rId1"/>
          <a:stretch/>
        </p:blipFill>
        <p:spPr>
          <a:xfrm>
            <a:off x="84960" y="68040"/>
            <a:ext cx="12071880" cy="670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Application>LibreOffice/5.1.6.2$Linux_X86_64 LibreOffice_project/10m0$Build-2</Application>
  <Words>4377</Words>
  <Paragraphs>232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2018-03-11T01:03:24Z</dcterms:created>
  <dc:creator>dipto</dc:creator>
  <dc:description/>
  <dc:language>en-AU</dc:language>
  <cp:lastModifiedBy/>
  <dcterms:modified xsi:type="dcterms:W3CDTF">2018-03-25T12:11:43Z</dcterms:modified>
  <cp:revision>105</cp:revision>
  <dc:subject/>
  <dc:title>Creative Coding Club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3081-10.1.0.5707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43</vt:i4>
  </property>
</Properties>
</file>